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9"/>
  </p:notesMasterIdLst>
  <p:sldIdLst>
    <p:sldId id="256" r:id="rId2"/>
    <p:sldId id="257" r:id="rId3"/>
    <p:sldId id="271" r:id="rId4"/>
    <p:sldId id="258" r:id="rId5"/>
    <p:sldId id="259" r:id="rId6"/>
    <p:sldId id="279" r:id="rId7"/>
    <p:sldId id="280" r:id="rId8"/>
    <p:sldId id="261" r:id="rId9"/>
    <p:sldId id="262" r:id="rId10"/>
    <p:sldId id="263" r:id="rId11"/>
    <p:sldId id="266" r:id="rId12"/>
    <p:sldId id="267" r:id="rId13"/>
    <p:sldId id="268" r:id="rId14"/>
    <p:sldId id="265" r:id="rId15"/>
    <p:sldId id="270" r:id="rId16"/>
    <p:sldId id="272" r:id="rId17"/>
    <p:sldId id="26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15" autoAdjust="0"/>
  </p:normalViewPr>
  <p:slideViewPr>
    <p:cSldViewPr snapToGrid="0">
      <p:cViewPr varScale="1">
        <p:scale>
          <a:sx n="79" d="100"/>
          <a:sy n="79" d="100"/>
        </p:scale>
        <p:origin x="19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20.png>
</file>

<file path=ppt/media/image13.png>
</file>

<file path=ppt/media/image130.png>
</file>

<file path=ppt/media/image131.png>
</file>

<file path=ppt/media/image14.png>
</file>

<file path=ppt/media/image140.png>
</file>

<file path=ppt/media/image141.png>
</file>

<file path=ppt/media/image15.png>
</file>

<file path=ppt/media/image150.png>
</file>

<file path=ppt/media/image151.png>
</file>

<file path=ppt/media/image16.png>
</file>

<file path=ppt/media/image160.png>
</file>

<file path=ppt/media/image161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gif>
</file>

<file path=ppt/media/image20.png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CBCB78-4B64-44C6-A655-1F6C47A33BE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0E274B-4AD9-4D48-B435-D0708A36F7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0477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CC4FFB-C182-FB42-9619-95AE72E474E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386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CC4FFB-C182-FB42-9619-95AE72E474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60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040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6126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092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0545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37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2541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0694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1676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8809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9936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1039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928B346-91A6-4DA8-A048-BB5641F0FABC}" type="datetimeFigureOut">
              <a:rPr lang="en-CA" smtClean="0"/>
              <a:t>2019-04-21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35E416E-5BF3-46E1-ADE6-7F37EEF92E07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238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0.png"/><Relationship Id="rId3" Type="http://schemas.openxmlformats.org/officeDocument/2006/relationships/image" Target="../media/image161.png"/><Relationship Id="rId7" Type="http://schemas.openxmlformats.org/officeDocument/2006/relationships/image" Target="../media/image150.png"/><Relationship Id="rId2" Type="http://schemas.openxmlformats.org/officeDocument/2006/relationships/image" Target="../media/image1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0.png"/><Relationship Id="rId11" Type="http://schemas.openxmlformats.org/officeDocument/2006/relationships/image" Target="../media/image190.png"/><Relationship Id="rId5" Type="http://schemas.openxmlformats.org/officeDocument/2006/relationships/image" Target="../media/image130.png"/><Relationship Id="rId10" Type="http://schemas.openxmlformats.org/officeDocument/2006/relationships/image" Target="../media/image180.png"/><Relationship Id="rId4" Type="http://schemas.openxmlformats.org/officeDocument/2006/relationships/image" Target="../media/image120.png"/><Relationship Id="rId9" Type="http://schemas.openxmlformats.org/officeDocument/2006/relationships/image" Target="../media/image17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ebdocs.cs.ualberta.ca/~vis/mtf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data.votchallenge.net/vot2016/presentations/vot_2016_paper.pdf" TargetMode="External"/><Relationship Id="rId7" Type="http://schemas.openxmlformats.org/officeDocument/2006/relationships/hyperlink" Target="https://arxiv.org/abs/1404.7584" TargetMode="External"/><Relationship Id="rId2" Type="http://schemas.openxmlformats.org/officeDocument/2006/relationships/hyperlink" Target="http://webdocs.cs.ualberta.ca/~vis/mtf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501.04587" TargetMode="External"/><Relationship Id="rId5" Type="http://schemas.openxmlformats.org/officeDocument/2006/relationships/hyperlink" Target="https://ieeexplore.ieee.org/abstract/document/8097331/" TargetMode="External"/><Relationship Id="rId4" Type="http://schemas.openxmlformats.org/officeDocument/2006/relationships/hyperlink" Target="https://link.springer.com/chapter/10.1007/978-3-319-48881-3_5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papers.nips.cc/paper/4824-imagenet-classification-with-deep-convolutional-neural-networ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1.png"/><Relationship Id="rId4" Type="http://schemas.openxmlformats.org/officeDocument/2006/relationships/image" Target="../media/image1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CD214-C733-4748-8F6C-4794923F31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4400" dirty="0"/>
              <a:t>A Siamese Network for generating oriented bounding box in object tracking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D65BC8-E439-469F-8322-00D5E9E68D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Yuchen Yang, Dong </a:t>
            </a:r>
            <a:r>
              <a:rPr lang="en-CA" dirty="0" err="1"/>
              <a:t>huo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53282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25CD5EF-65E6-47AD-BCF9-4AF24564152B}"/>
              </a:ext>
            </a:extLst>
          </p:cNvPr>
          <p:cNvSpPr/>
          <p:nvPr/>
        </p:nvSpPr>
        <p:spPr>
          <a:xfrm>
            <a:off x="5233481" y="4967452"/>
            <a:ext cx="862519" cy="3487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7C2DE2-FD29-483D-A290-B48AA4C50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Three learning strategies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CF4AABE-3F31-4DC2-AC42-BB55B8E656CA}"/>
                  </a:ext>
                </a:extLst>
              </p:cNvPr>
              <p:cNvSpPr/>
              <p:nvPr/>
            </p:nvSpPr>
            <p:spPr>
              <a:xfrm>
                <a:off x="1924368" y="3160756"/>
                <a:ext cx="1008609" cy="3915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𝑎𝑓𝑓𝑖𝑛𝑒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CF4AABE-3F31-4DC2-AC42-BB55B8E656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4368" y="3160756"/>
                <a:ext cx="1008609" cy="391582"/>
              </a:xfrm>
              <a:prstGeom prst="rect">
                <a:avLst/>
              </a:prstGeom>
              <a:blipFill>
                <a:blip r:embed="rId2"/>
                <a:stretch>
                  <a:fillRect b="-923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BAE8042-CC8F-40DD-8630-D12BF8E3FC57}"/>
                  </a:ext>
                </a:extLst>
              </p:cNvPr>
              <p:cNvSpPr/>
              <p:nvPr/>
            </p:nvSpPr>
            <p:spPr>
              <a:xfrm>
                <a:off x="8749660" y="3171881"/>
                <a:ext cx="106625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𝐶𝑜𝑜𝑟𝑑𝑠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BAE8042-CC8F-40DD-8630-D12BF8E3FC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49660" y="3171881"/>
                <a:ext cx="1066254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BA633BC-17A6-45B2-96E9-2D7E8F2ADA47}"/>
                  </a:ext>
                </a:extLst>
              </p:cNvPr>
              <p:cNvSpPr/>
              <p:nvPr/>
            </p:nvSpPr>
            <p:spPr>
              <a:xfrm>
                <a:off x="1680081" y="2160821"/>
                <a:ext cx="1652825" cy="84471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CA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CA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BA633BC-17A6-45B2-96E9-2D7E8F2ADA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0081" y="2160821"/>
                <a:ext cx="1652825" cy="84471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D21B2B-F6D5-4AD7-933A-0D6F7D9F9186}"/>
                  </a:ext>
                </a:extLst>
              </p:cNvPr>
              <p:cNvSpPr txBox="1"/>
              <p:nvPr/>
            </p:nvSpPr>
            <p:spPr>
              <a:xfrm>
                <a:off x="3424135" y="2290792"/>
                <a:ext cx="140078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3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</m:oMath>
                  </m:oMathPara>
                </a14:m>
                <a:endParaRPr lang="en-CA" sz="3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FD21B2B-F6D5-4AD7-933A-0D6F7D9F91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4135" y="2290792"/>
                <a:ext cx="1400783" cy="58477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EBF2D7A-2A06-4283-AD70-8A1FF283168A}"/>
                  </a:ext>
                </a:extLst>
              </p:cNvPr>
              <p:cNvSpPr txBox="1"/>
              <p:nvPr/>
            </p:nvSpPr>
            <p:spPr>
              <a:xfrm>
                <a:off x="8263374" y="2217790"/>
                <a:ext cx="2038827" cy="730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EBF2D7A-2A06-4283-AD70-8A1FF28316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3374" y="2217790"/>
                <a:ext cx="2038827" cy="7307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A73A0AA-58CE-4210-873B-07CDD4034372}"/>
                  </a:ext>
                </a:extLst>
              </p:cNvPr>
              <p:cNvSpPr txBox="1"/>
              <p:nvPr/>
            </p:nvSpPr>
            <p:spPr>
              <a:xfrm>
                <a:off x="6862591" y="2279702"/>
                <a:ext cx="140078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3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CA" sz="3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A73A0AA-58CE-4210-873B-07CDD40343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2591" y="2279702"/>
                <a:ext cx="1400783" cy="5847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A0545DC-E143-4096-A6E5-139969DA3CCE}"/>
                  </a:ext>
                </a:extLst>
              </p:cNvPr>
              <p:cNvSpPr txBox="1"/>
              <p:nvPr/>
            </p:nvSpPr>
            <p:spPr>
              <a:xfrm>
                <a:off x="4824918" y="2217790"/>
                <a:ext cx="2211952" cy="75463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223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223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223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223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A0545DC-E143-4096-A6E5-139969DA3C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4918" y="2217790"/>
                <a:ext cx="2211952" cy="75463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9C9E68D-C4C8-4A48-8CE9-29A77671C05C}"/>
                  </a:ext>
                </a:extLst>
              </p:cNvPr>
              <p:cNvSpPr/>
              <p:nvPr/>
            </p:nvSpPr>
            <p:spPr>
              <a:xfrm>
                <a:off x="3774374" y="3183006"/>
                <a:ext cx="413388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4 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𝑐𝑜𝑟𝑛𝑒𝑟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𝐶𝑜𝑜𝑟𝑑𝑖𝑛𝑎𝑡𝑒𝑠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𝑡𝑒𝑚𝑝𝑙𝑎𝑡𝑒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9C9E68D-C4C8-4A48-8CE9-29A77671C0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4374" y="3183006"/>
                <a:ext cx="4133889" cy="369332"/>
              </a:xfrm>
              <a:prstGeom prst="rect">
                <a:avLst/>
              </a:prstGeom>
              <a:blipFill>
                <a:blip r:embed="rId9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73AD794-F1B2-47EA-BCC0-D1B6BCD83D90}"/>
              </a:ext>
            </a:extLst>
          </p:cNvPr>
          <p:cNvSpPr txBox="1"/>
          <p:nvPr/>
        </p:nvSpPr>
        <p:spPr>
          <a:xfrm>
            <a:off x="3038230" y="3755627"/>
            <a:ext cx="6361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3. Indirectly learn the warp by regressing on the relative coordinates after the warp.</a:t>
            </a:r>
          </a:p>
        </p:txBody>
      </p:sp>
      <p:sp>
        <p:nvSpPr>
          <p:cNvPr id="16" name="L-Shape 15">
            <a:extLst>
              <a:ext uri="{FF2B5EF4-FFF2-40B4-BE49-F238E27FC236}">
                <a16:creationId xmlns:a16="http://schemas.microsoft.com/office/drawing/2014/main" id="{B0D903C0-6FC4-44B8-BB43-A37AF93A4BF5}"/>
              </a:ext>
            </a:extLst>
          </p:cNvPr>
          <p:cNvSpPr/>
          <p:nvPr/>
        </p:nvSpPr>
        <p:spPr>
          <a:xfrm rot="19045391">
            <a:off x="5542610" y="5411513"/>
            <a:ext cx="1106777" cy="606723"/>
          </a:xfrm>
          <a:prstGeom prst="corner">
            <a:avLst>
              <a:gd name="adj1" fmla="val 46843"/>
              <a:gd name="adj2" fmla="val 480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4E88320-B696-4251-B085-4DA9DF67FE93}"/>
                  </a:ext>
                </a:extLst>
              </p:cNvPr>
              <p:cNvSpPr txBox="1"/>
              <p:nvPr/>
            </p:nvSpPr>
            <p:spPr>
              <a:xfrm>
                <a:off x="4325386" y="4470054"/>
                <a:ext cx="3541226" cy="3487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𝐿𝑜𝑠𝑠</m:t>
                      </m:r>
                      <m:r>
                        <a:rPr lang="en-CA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𝐶𝑜𝑜𝑟𝑑𝑠</m:t>
                                  </m:r>
                                </m:e>
                                <m:sub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_</m:t>
                                  </m:r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𝑡𝑟𝑢𝑒</m:t>
                                  </m:r>
                                </m:sub>
                              </m:sSub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𝐶𝑜𝑜𝑟𝑑𝑠</m:t>
                                  </m:r>
                                </m:e>
                                <m:sub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4E88320-B696-4251-B085-4DA9DF67FE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5386" y="4470054"/>
                <a:ext cx="3541226" cy="348750"/>
              </a:xfrm>
              <a:prstGeom prst="rect">
                <a:avLst/>
              </a:prstGeom>
              <a:blipFill>
                <a:blip r:embed="rId10"/>
                <a:stretch>
                  <a:fillRect l="-1207" r="-345" b="-1754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796020D-350A-4686-B671-C3C08EFDD949}"/>
                  </a:ext>
                </a:extLst>
              </p:cNvPr>
              <p:cNvSpPr txBox="1"/>
              <p:nvPr/>
            </p:nvSpPr>
            <p:spPr>
              <a:xfrm>
                <a:off x="4135935" y="4967452"/>
                <a:ext cx="3981090" cy="2992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𝐶𝑜𝑜𝑟𝑑𝑠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CA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𝑎𝑓𝑓𝑖𝑛𝑒</m:t>
                          </m:r>
                        </m:sub>
                      </m:sSub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𝑚𝑒𝑠h𝑔𝑟𝑖𝑑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(0,223)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796020D-350A-4686-B671-C3C08EFDD9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5935" y="4967452"/>
                <a:ext cx="3981090" cy="299249"/>
              </a:xfrm>
              <a:prstGeom prst="rect">
                <a:avLst/>
              </a:prstGeom>
              <a:blipFill>
                <a:blip r:embed="rId11"/>
                <a:stretch>
                  <a:fillRect l="-1070" r="-1682" b="-2857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26797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31484-3E47-427A-BA15-512229A48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B3E70-1AD1-47A8-A7D1-1DAC0D7BB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1. We use EAO (expected average overlap) to measure the performance of our tracker.</a:t>
            </a:r>
          </a:p>
          <a:p>
            <a:endParaRPr lang="en-CA" dirty="0"/>
          </a:p>
          <a:p>
            <a:r>
              <a:rPr lang="en-CA" dirty="0"/>
              <a:t>2. The tracker is tested on its training set (VOT 2016) and the testing set (18 videos from VOT 2014 that is not included in VOT 2016)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B69D89-5654-43F9-A257-4D07BFAD50D3}"/>
              </a:ext>
            </a:extLst>
          </p:cNvPr>
          <p:cNvSpPr txBox="1"/>
          <p:nvPr/>
        </p:nvSpPr>
        <p:spPr>
          <a:xfrm>
            <a:off x="1036320" y="4381977"/>
            <a:ext cx="10291864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sz="1600" dirty="0"/>
              <a:t>Unfortunately, we cannot compare with other methods fairly, the reasons are: </a:t>
            </a:r>
          </a:p>
          <a:p>
            <a:pPr marL="342900" indent="-342900">
              <a:buAutoNum type="arabicParenBoth"/>
            </a:pPr>
            <a:r>
              <a:rPr lang="en-CA" sz="1600" dirty="0"/>
              <a:t>All the other Siamese network-based approaches are trained on larger datasets. We don’t have the time and resource to train on these datasets. It requires rearranging other datasets and a powerful GPU work station. </a:t>
            </a:r>
          </a:p>
          <a:p>
            <a:pPr marL="342900" indent="-342900">
              <a:buAutoNum type="arabicParenBoth"/>
            </a:pPr>
            <a:r>
              <a:rPr lang="en-CA" sz="1600" dirty="0"/>
              <a:t>The VOT 2016 is the dataset we can find in MTF library that fits for training our model (in terms of variety of the categories and large number of frames).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EF8BEA-7E93-4FB6-B5DE-C80A97BEB425}"/>
              </a:ext>
            </a:extLst>
          </p:cNvPr>
          <p:cNvSpPr txBox="1"/>
          <p:nvPr/>
        </p:nvSpPr>
        <p:spPr>
          <a:xfrm>
            <a:off x="560961" y="6449438"/>
            <a:ext cx="11070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u="sng" dirty="0">
                <a:solidFill>
                  <a:schemeClr val="accent3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http://webdocs.cs.ualberta.ca/~vis/mtf/</a:t>
            </a:r>
            <a:endParaRPr lang="en-CA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360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6988-A862-41C3-B941-4B0B53313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0A9A9F0-40AC-4E45-A565-38231374A8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0724463"/>
              </p:ext>
            </p:extLst>
          </p:nvPr>
        </p:nvGraphicFramePr>
        <p:xfrm>
          <a:off x="1262225" y="2924501"/>
          <a:ext cx="4205514" cy="13918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1544">
                  <a:extLst>
                    <a:ext uri="{9D8B030D-6E8A-4147-A177-3AD203B41FA5}">
                      <a16:colId xmlns:a16="http://schemas.microsoft.com/office/drawing/2014/main" val="1459635971"/>
                    </a:ext>
                  </a:extLst>
                </a:gridCol>
                <a:gridCol w="2093970">
                  <a:extLst>
                    <a:ext uri="{9D8B030D-6E8A-4147-A177-3AD203B41FA5}">
                      <a16:colId xmlns:a16="http://schemas.microsoft.com/office/drawing/2014/main" val="664110261"/>
                    </a:ext>
                  </a:extLst>
                </a:gridCol>
              </a:tblGrid>
              <a:tr h="835575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Train set </a:t>
                      </a:r>
                    </a:p>
                    <a:p>
                      <a:pPr algn="ctr"/>
                      <a:r>
                        <a:rPr lang="en-CA" dirty="0"/>
                        <a:t>(VOT 2016)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Test set </a:t>
                      </a:r>
                    </a:p>
                    <a:p>
                      <a:pPr algn="ctr"/>
                      <a:r>
                        <a:rPr lang="en-CA" dirty="0"/>
                        <a:t>(subset of VOT 2014)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090905"/>
                  </a:ext>
                </a:extLst>
              </a:tr>
              <a:tr h="477471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0.7327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0.223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645581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B188C69-FA8E-4CF7-B100-AECC65BC74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111183"/>
              </p:ext>
            </p:extLst>
          </p:nvPr>
        </p:nvGraphicFramePr>
        <p:xfrm>
          <a:off x="7014845" y="2753091"/>
          <a:ext cx="3635012" cy="173469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70628">
                  <a:extLst>
                    <a:ext uri="{9D8B030D-6E8A-4147-A177-3AD203B41FA5}">
                      <a16:colId xmlns:a16="http://schemas.microsoft.com/office/drawing/2014/main" val="2236503330"/>
                    </a:ext>
                  </a:extLst>
                </a:gridCol>
                <a:gridCol w="1764384">
                  <a:extLst>
                    <a:ext uri="{9D8B030D-6E8A-4147-A177-3AD203B41FA5}">
                      <a16:colId xmlns:a16="http://schemas.microsoft.com/office/drawing/2014/main" val="3111719409"/>
                    </a:ext>
                  </a:extLst>
                </a:gridCol>
              </a:tblGrid>
              <a:tr h="3504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800">
                          <a:effectLst/>
                        </a:rPr>
                        <a:t> </a:t>
                      </a:r>
                      <a:endParaRPr lang="en-CA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VOT 2016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92024789"/>
                  </a:ext>
                </a:extLst>
              </a:tr>
              <a:tr h="3504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800" dirty="0" err="1">
                          <a:effectLst/>
                        </a:rPr>
                        <a:t>SiamFC</a:t>
                      </a:r>
                      <a:r>
                        <a:rPr lang="en-CA" sz="1800" dirty="0">
                          <a:effectLst/>
                        </a:rPr>
                        <a:t>-A </a:t>
                      </a:r>
                      <a:r>
                        <a:rPr lang="en-CA" sz="1000" dirty="0">
                          <a:effectLst/>
                        </a:rPr>
                        <a:t>[3]</a:t>
                      </a:r>
                      <a:endParaRPr lang="en-CA" sz="10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0.235</a:t>
                      </a:r>
                      <a:endParaRPr lang="en-CA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2131003"/>
                  </a:ext>
                </a:extLst>
              </a:tr>
              <a:tr h="33309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Color KCF </a:t>
                      </a:r>
                      <a:r>
                        <a:rPr lang="en-CA" sz="1000" dirty="0">
                          <a:effectLst/>
                        </a:rPr>
                        <a:t>[4]</a:t>
                      </a:r>
                      <a:endParaRPr lang="en-CA" sz="10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800">
                          <a:effectLst/>
                        </a:rPr>
                        <a:t>0.226</a:t>
                      </a:r>
                      <a:endParaRPr lang="en-CA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16539231"/>
                  </a:ext>
                </a:extLst>
              </a:tr>
              <a:tr h="3504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SO-DLT </a:t>
                      </a:r>
                      <a:r>
                        <a:rPr lang="en-CA" sz="1000" dirty="0">
                          <a:effectLst/>
                        </a:rPr>
                        <a:t>[5]</a:t>
                      </a:r>
                      <a:endParaRPr lang="en-CA" sz="10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800">
                          <a:effectLst/>
                        </a:rPr>
                        <a:t>0.221</a:t>
                      </a:r>
                      <a:endParaRPr lang="en-CA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5493152"/>
                  </a:ext>
                </a:extLst>
              </a:tr>
              <a:tr h="3504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KCF 2014 </a:t>
                      </a:r>
                      <a:r>
                        <a:rPr lang="en-CA" sz="1000" dirty="0">
                          <a:effectLst/>
                        </a:rPr>
                        <a:t>[6]</a:t>
                      </a:r>
                      <a:endParaRPr lang="en-CA" sz="10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0.192</a:t>
                      </a:r>
                      <a:endParaRPr lang="en-CA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04059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D1CC098-2CCD-4E9F-9E87-FD102B5AC052}"/>
              </a:ext>
            </a:extLst>
          </p:cNvPr>
          <p:cNvSpPr txBox="1"/>
          <p:nvPr/>
        </p:nvSpPr>
        <p:spPr>
          <a:xfrm>
            <a:off x="886408" y="4861249"/>
            <a:ext cx="494522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CA" sz="1400" dirty="0"/>
              <a:t>Table 1. The EAO of our trained model tested on VOT 2016 (train set) and subset of VOT 2014 (test set).</a:t>
            </a:r>
          </a:p>
          <a:p>
            <a:endParaRPr lang="en-CA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4E4C18-DEF7-4E81-B9CA-6A93BBD5BC3F}"/>
              </a:ext>
            </a:extLst>
          </p:cNvPr>
          <p:cNvSpPr/>
          <p:nvPr/>
        </p:nvSpPr>
        <p:spPr>
          <a:xfrm>
            <a:off x="6771719" y="4861249"/>
            <a:ext cx="45289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400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Table 2. The EAO of other methods tested on VOT 2016 [2]. </a:t>
            </a:r>
            <a:endParaRPr lang="en-CA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5072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2EC9A-C2D3-4108-B5FB-4C970272D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A0F39D5-9B32-484F-8FB0-D254D2F346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7275171"/>
              </p:ext>
            </p:extLst>
          </p:nvPr>
        </p:nvGraphicFramePr>
        <p:xfrm>
          <a:off x="2303510" y="2770390"/>
          <a:ext cx="710313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1569">
                  <a:extLst>
                    <a:ext uri="{9D8B030D-6E8A-4147-A177-3AD203B41FA5}">
                      <a16:colId xmlns:a16="http://schemas.microsoft.com/office/drawing/2014/main" val="2385265654"/>
                    </a:ext>
                  </a:extLst>
                </a:gridCol>
                <a:gridCol w="3551569">
                  <a:extLst>
                    <a:ext uri="{9D8B030D-6E8A-4147-A177-3AD203B41FA5}">
                      <a16:colId xmlns:a16="http://schemas.microsoft.com/office/drawing/2014/main" val="38617111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Speed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2323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Template/ Search window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0.004 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3503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Siamese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0.005 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4752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Transform to absolute coordinates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0.0004 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18294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A273A27-4C1F-462B-8D0C-4EC97DDC0468}"/>
              </a:ext>
            </a:extLst>
          </p:cNvPr>
          <p:cNvSpPr txBox="1"/>
          <p:nvPr/>
        </p:nvSpPr>
        <p:spPr>
          <a:xfrm>
            <a:off x="1167319" y="1906621"/>
            <a:ext cx="9902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Speed on Intel core i7, GTX 980m laptop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30AFB4-ABFE-4F27-A0FB-6C5515ECDE1C}"/>
              </a:ext>
            </a:extLst>
          </p:cNvPr>
          <p:cNvSpPr txBox="1"/>
          <p:nvPr/>
        </p:nvSpPr>
        <p:spPr>
          <a:xfrm>
            <a:off x="3073940" y="4883284"/>
            <a:ext cx="6089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Overall can reach: more than 100fps on a laptop. </a:t>
            </a:r>
          </a:p>
        </p:txBody>
      </p:sp>
    </p:spTree>
    <p:extLst>
      <p:ext uri="{BB962C8B-B14F-4D97-AF65-F5344CB8AC3E}">
        <p14:creationId xmlns:p14="http://schemas.microsoft.com/office/powerpoint/2010/main" val="446588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FE2F9-D5EE-4C71-A7CB-7BF758B42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FF61F-6548-45C8-A535-2C4E9601B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See the real time performances on  Intel core i7, GTX 980m laptop.</a:t>
            </a:r>
          </a:p>
          <a:p>
            <a:r>
              <a:rPr lang="en-CA" dirty="0"/>
              <a:t>1. Performance on training set (VOT 2016):</a:t>
            </a:r>
          </a:p>
          <a:p>
            <a:r>
              <a:rPr lang="en-CA" sz="1800" dirty="0"/>
              <a:t>(1) Positive sequences: {gymnastics1, birds1, bag, girl}</a:t>
            </a:r>
          </a:p>
          <a:p>
            <a:r>
              <a:rPr lang="en-CA" sz="1800" dirty="0"/>
              <a:t>(2) Negative sequences: {car1, fish1, nature}</a:t>
            </a:r>
          </a:p>
          <a:p>
            <a:endParaRPr lang="en-CA" dirty="0"/>
          </a:p>
          <a:p>
            <a:r>
              <a:rPr lang="en-CA" dirty="0"/>
              <a:t>2. Performance on testing set (subset of VOT 2014):</a:t>
            </a:r>
          </a:p>
          <a:p>
            <a:r>
              <a:rPr lang="en-CA" sz="1800" dirty="0"/>
              <a:t>(1) Positive sequences: {ball, bicycle, surfing}</a:t>
            </a:r>
          </a:p>
          <a:p>
            <a:r>
              <a:rPr lang="en-CA" sz="1800" dirty="0"/>
              <a:t>(2) </a:t>
            </a:r>
            <a:r>
              <a:rPr lang="en-US" altLang="zh-CN" sz="1800" dirty="0"/>
              <a:t>Negative sequences</a:t>
            </a:r>
            <a:r>
              <a:rPr lang="en-CA" altLang="zh-CN" sz="1800" dirty="0"/>
              <a:t>: {trellis, torus}</a:t>
            </a:r>
            <a:endParaRPr lang="en-CA" sz="1800" dirty="0"/>
          </a:p>
        </p:txBody>
      </p:sp>
    </p:spTree>
    <p:extLst>
      <p:ext uri="{BB962C8B-B14F-4D97-AF65-F5344CB8AC3E}">
        <p14:creationId xmlns:p14="http://schemas.microsoft.com/office/powerpoint/2010/main" val="2639056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D9F92-DDC5-4C05-AEEC-D6DB0B898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B2BA9-AEA6-4D5B-8AF6-D3A321A35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1. In this research, we explore the possibility of using the Siamese network to generate orientated bound boxes that better describe the object. </a:t>
            </a:r>
          </a:p>
          <a:p>
            <a:endParaRPr lang="en-CA" dirty="0"/>
          </a:p>
          <a:p>
            <a:r>
              <a:rPr lang="en-CA" dirty="0"/>
              <a:t>2. We develop a learning strategy that indirectly learns the warp parameters and achieved a competitive result against advanced algorithms . (Though the comparison is not exactly fair) </a:t>
            </a:r>
          </a:p>
        </p:txBody>
      </p:sp>
    </p:spTree>
    <p:extLst>
      <p:ext uri="{BB962C8B-B14F-4D97-AF65-F5344CB8AC3E}">
        <p14:creationId xmlns:p14="http://schemas.microsoft.com/office/powerpoint/2010/main" val="1773397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C3F45-B0A1-4E13-AE30-022FE4114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7B9E7-35AC-4A03-AB27-1E40F16BD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Several problems we observed:</a:t>
            </a:r>
          </a:p>
          <a:p>
            <a:r>
              <a:rPr lang="en-CA" dirty="0"/>
              <a:t>(1) Dataset with variety of objects and long sequence of labelled frames are needed.</a:t>
            </a:r>
          </a:p>
          <a:p>
            <a:r>
              <a:rPr lang="en-CA" dirty="0"/>
              <a:t>(2) The generalization ability is not great. The template imposes less influence to the tracking result. </a:t>
            </a:r>
          </a:p>
          <a:p>
            <a:r>
              <a:rPr lang="en-CA" dirty="0"/>
              <a:t> </a:t>
            </a:r>
          </a:p>
          <a:p>
            <a:r>
              <a:rPr lang="en-CA" dirty="0"/>
              <a:t>More can be done in the future:</a:t>
            </a:r>
          </a:p>
          <a:p>
            <a:r>
              <a:rPr lang="en-CA" dirty="0"/>
              <a:t>(1) Enhance the template influence by introducing negative pairs. </a:t>
            </a:r>
          </a:p>
          <a:p>
            <a:r>
              <a:rPr lang="en-CA" dirty="0"/>
              <a:t>(2) Integrate this methodology with </a:t>
            </a:r>
            <a:r>
              <a:rPr lang="en-CA" dirty="0" err="1"/>
              <a:t>SiamFC</a:t>
            </a:r>
            <a:r>
              <a:rPr lang="en-CA" dirty="0"/>
              <a:t>. (Concatenation -&gt; cross correlation).</a:t>
            </a:r>
          </a:p>
        </p:txBody>
      </p:sp>
    </p:spTree>
    <p:extLst>
      <p:ext uri="{BB962C8B-B14F-4D97-AF65-F5344CB8AC3E}">
        <p14:creationId xmlns:p14="http://schemas.microsoft.com/office/powerpoint/2010/main" val="741907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B42AD-889D-4D3F-B619-ECF6C01FA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36326-E5D1-4F78-99ED-544386952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1. VOT datasets </a:t>
            </a:r>
            <a:r>
              <a:rPr lang="en-CA" u="sng" dirty="0">
                <a:solidFill>
                  <a:schemeClr val="accent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http://webdocs.cs.ualberta.ca/~vis/mtf/</a:t>
            </a:r>
            <a:endParaRPr lang="en-CA" u="sng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CA" dirty="0">
                <a:solidFill>
                  <a:schemeClr val="tx1"/>
                </a:solidFill>
              </a:rPr>
              <a:t>2. </a:t>
            </a:r>
            <a:r>
              <a:rPr lang="en-US" dirty="0">
                <a:hlinkClick r:id="rId3"/>
              </a:rPr>
              <a:t>The Visual Object Tracking VOT2016 challenge results</a:t>
            </a:r>
            <a:endParaRPr lang="en-CA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CA" dirty="0"/>
              <a:t>3. </a:t>
            </a:r>
            <a:r>
              <a:rPr lang="en-US" dirty="0">
                <a:hlinkClick r:id="rId4"/>
              </a:rPr>
              <a:t>Fully-convolutional </a:t>
            </a:r>
            <a:r>
              <a:rPr lang="en-US" dirty="0" err="1">
                <a:hlinkClick r:id="rId4"/>
              </a:rPr>
              <a:t>siamese</a:t>
            </a:r>
            <a:r>
              <a:rPr lang="en-US" dirty="0">
                <a:hlinkClick r:id="rId4"/>
              </a:rPr>
              <a:t> networks for object tracking</a:t>
            </a:r>
            <a:endParaRPr lang="en-US" dirty="0"/>
          </a:p>
          <a:p>
            <a:r>
              <a:rPr lang="en-US" dirty="0"/>
              <a:t>4. </a:t>
            </a:r>
            <a:r>
              <a:rPr lang="en-US" dirty="0">
                <a:hlinkClick r:id="rId5"/>
              </a:rPr>
              <a:t>Real-time ensemble-based tracker with </a:t>
            </a:r>
            <a:r>
              <a:rPr lang="en-US" dirty="0" err="1">
                <a:hlinkClick r:id="rId5"/>
              </a:rPr>
              <a:t>kalman</a:t>
            </a:r>
            <a:r>
              <a:rPr lang="en-US" dirty="0">
                <a:hlinkClick r:id="rId5"/>
              </a:rPr>
              <a:t> filter</a:t>
            </a:r>
            <a:endParaRPr lang="en-US" dirty="0"/>
          </a:p>
          <a:p>
            <a:r>
              <a:rPr lang="en-US" dirty="0"/>
              <a:t>5. </a:t>
            </a:r>
            <a:r>
              <a:rPr lang="en-US" dirty="0">
                <a:hlinkClick r:id="rId6"/>
              </a:rPr>
              <a:t>Transferring rich feature hierarchies for robust visual tracking</a:t>
            </a:r>
            <a:endParaRPr lang="en-US" dirty="0"/>
          </a:p>
          <a:p>
            <a:r>
              <a:rPr lang="en-US" dirty="0"/>
              <a:t>6. </a:t>
            </a:r>
            <a:r>
              <a:rPr lang="en-US" dirty="0">
                <a:hlinkClick r:id="rId7"/>
              </a:rPr>
              <a:t>High-Speed Tracking with Kernelized Correlation Filters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4766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F3960-1ADE-44B5-B6E4-E38063C2D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Deep learning for 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CD404-D49A-4820-8C02-9EDAECCCC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Tracking task recap: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DA1BDF-558E-4CE7-B60B-8BEC2B51F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642" y="2518485"/>
            <a:ext cx="2139043" cy="16042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E09AB6-6919-4D46-8F7B-263BCB0929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685" y="2518485"/>
            <a:ext cx="2139043" cy="16042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60FD03-10B3-4C88-99A8-92E85FC7AC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727" y="2518484"/>
            <a:ext cx="2139041" cy="16042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9299E6-DA22-4D60-B71F-3665B47DB6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641" y="4122764"/>
            <a:ext cx="2139041" cy="16042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F32D9D-7E37-4B3F-9AE9-D0CCD9DC13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681" y="4114280"/>
            <a:ext cx="2145579" cy="16042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282D72-0C49-4BEB-B1B2-A6F2EB84BE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721" y="4114280"/>
            <a:ext cx="2145580" cy="160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798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363F9-68EF-4EE0-A327-19F9C125D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Siamese Network for tracking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EF7D39-F21E-446E-962A-B0E0F20D7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679" y="1899116"/>
            <a:ext cx="8618967" cy="391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861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8D886-CDD8-4FD6-9A79-A05E45A54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Towards better bounding box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8CA8EE-42B9-4BB9-8852-DCC57A3810D8}"/>
              </a:ext>
            </a:extLst>
          </p:cNvPr>
          <p:cNvSpPr txBox="1"/>
          <p:nvPr/>
        </p:nvSpPr>
        <p:spPr>
          <a:xfrm>
            <a:off x="1970157" y="4834647"/>
            <a:ext cx="28599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Axis–aligned bounding box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FCD1DD-F19F-4496-83F7-0FFA83296B1E}"/>
              </a:ext>
            </a:extLst>
          </p:cNvPr>
          <p:cNvSpPr txBox="1"/>
          <p:nvPr/>
        </p:nvSpPr>
        <p:spPr>
          <a:xfrm>
            <a:off x="6849837" y="4834647"/>
            <a:ext cx="28599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Orientated bounding box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DEDB45-6346-4256-BD37-47277EE14953}"/>
              </a:ext>
            </a:extLst>
          </p:cNvPr>
          <p:cNvSpPr/>
          <p:nvPr/>
        </p:nvSpPr>
        <p:spPr>
          <a:xfrm>
            <a:off x="5368519" y="2967335"/>
            <a:ext cx="8907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1DB6DA-335D-438F-94EF-92F3AA76B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379" y="2275776"/>
            <a:ext cx="1386664" cy="12402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34CCB1-1229-45ED-BBC0-D27128FF8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379" y="3516022"/>
            <a:ext cx="1390449" cy="124024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3B7A699-6DC2-4908-9C4C-3FE10F2D2FD1}"/>
              </a:ext>
            </a:extLst>
          </p:cNvPr>
          <p:cNvSpPr/>
          <p:nvPr/>
        </p:nvSpPr>
        <p:spPr>
          <a:xfrm>
            <a:off x="2208179" y="2597285"/>
            <a:ext cx="885217" cy="61284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45A8AB-9651-4D64-B9BD-33E8C032DC1E}"/>
              </a:ext>
            </a:extLst>
          </p:cNvPr>
          <p:cNvSpPr/>
          <p:nvPr/>
        </p:nvSpPr>
        <p:spPr>
          <a:xfrm>
            <a:off x="2286000" y="3657601"/>
            <a:ext cx="774058" cy="90681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9C977D-C536-478B-9BE0-0FD6CF98CC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799" y="2280113"/>
            <a:ext cx="1382785" cy="122975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C271919-C0EE-403C-B794-95E660A5B748}"/>
              </a:ext>
            </a:extLst>
          </p:cNvPr>
          <p:cNvSpPr/>
          <p:nvPr/>
        </p:nvSpPr>
        <p:spPr>
          <a:xfrm>
            <a:off x="3676448" y="2412460"/>
            <a:ext cx="800368" cy="9241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37BDD19-4358-4E91-AE00-B539C22B8E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920" y="3509864"/>
            <a:ext cx="1382785" cy="124024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6BCFA82-7F1A-4469-A614-E1D8B784EB79}"/>
              </a:ext>
            </a:extLst>
          </p:cNvPr>
          <p:cNvSpPr/>
          <p:nvPr/>
        </p:nvSpPr>
        <p:spPr>
          <a:xfrm>
            <a:off x="3726330" y="3628421"/>
            <a:ext cx="553839" cy="9241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B146DE4-1D71-4C77-BB87-D88F1A980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846" y="2275776"/>
            <a:ext cx="1386664" cy="12402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452C233-A3AB-4970-8ED6-71995974D1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846" y="3516022"/>
            <a:ext cx="1390449" cy="124024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44BBC4A-91DB-4EC3-8533-0EA7F5AEB7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266" y="2280113"/>
            <a:ext cx="1382785" cy="122975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75A48AA-9D8E-424D-84A7-AC3E2B53BA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387" y="3509864"/>
            <a:ext cx="1382785" cy="124024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D872AC8-CF90-4B7B-94BC-AA3547929613}"/>
              </a:ext>
            </a:extLst>
          </p:cNvPr>
          <p:cNvSpPr/>
          <p:nvPr/>
        </p:nvSpPr>
        <p:spPr>
          <a:xfrm rot="2322991">
            <a:off x="7195226" y="2667265"/>
            <a:ext cx="785151" cy="455662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79D2DC-6144-4772-B5F7-B2752AC90F10}"/>
              </a:ext>
            </a:extLst>
          </p:cNvPr>
          <p:cNvSpPr/>
          <p:nvPr/>
        </p:nvSpPr>
        <p:spPr>
          <a:xfrm rot="2367458">
            <a:off x="8747433" y="2370598"/>
            <a:ext cx="468635" cy="1063511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FC5E9D9-15F2-41FD-8284-C13760E294CD}"/>
              </a:ext>
            </a:extLst>
          </p:cNvPr>
          <p:cNvSpPr/>
          <p:nvPr/>
        </p:nvSpPr>
        <p:spPr>
          <a:xfrm rot="20215734">
            <a:off x="8760281" y="3606479"/>
            <a:ext cx="364639" cy="998822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6AF130-F136-43BB-89A9-C5210CACBB57}"/>
              </a:ext>
            </a:extLst>
          </p:cNvPr>
          <p:cNvSpPr/>
          <p:nvPr/>
        </p:nvSpPr>
        <p:spPr>
          <a:xfrm rot="2579982">
            <a:off x="7360894" y="3575052"/>
            <a:ext cx="533945" cy="1057336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494CAA-5884-4D7E-9A02-3C0405E6500A}"/>
              </a:ext>
            </a:extLst>
          </p:cNvPr>
          <p:cNvSpPr txBox="1"/>
          <p:nvPr/>
        </p:nvSpPr>
        <p:spPr>
          <a:xfrm>
            <a:off x="1838647" y="5384086"/>
            <a:ext cx="81255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CA" dirty="0"/>
              <a:t>Most deep learning methods can only generate axis-aligned bounding box in tracking. However, orientated bounding boxes describe the object better, it helps with reducing the background inside the bounding box. </a:t>
            </a:r>
          </a:p>
        </p:txBody>
      </p:sp>
    </p:spTree>
    <p:extLst>
      <p:ext uri="{BB962C8B-B14F-4D97-AF65-F5344CB8AC3E}">
        <p14:creationId xmlns:p14="http://schemas.microsoft.com/office/powerpoint/2010/main" val="1422105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6292-1689-42EF-BEF4-85D5B7769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635CD-A7A1-41CE-94B6-34E37781B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400" dirty="0"/>
              <a:t>1. Overview warping pipeline</a:t>
            </a:r>
          </a:p>
          <a:p>
            <a:endParaRPr lang="en-CA" sz="2400" dirty="0"/>
          </a:p>
          <a:p>
            <a:r>
              <a:rPr lang="en-CA" sz="2400" dirty="0"/>
              <a:t>2. Siamese network structure</a:t>
            </a:r>
          </a:p>
          <a:p>
            <a:endParaRPr lang="en-CA" sz="2400" dirty="0"/>
          </a:p>
          <a:p>
            <a:r>
              <a:rPr lang="en-CA" sz="2400" dirty="0"/>
              <a:t>3. Three learning strategies</a:t>
            </a:r>
          </a:p>
        </p:txBody>
      </p:sp>
    </p:spTree>
    <p:extLst>
      <p:ext uri="{BB962C8B-B14F-4D97-AF65-F5344CB8AC3E}">
        <p14:creationId xmlns:p14="http://schemas.microsoft.com/office/powerpoint/2010/main" val="731113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28D99-9417-45FC-9548-733D02CEB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Overview warping pipeline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235AB3-35AF-2540-A457-3F4DDBBE5FA9}"/>
              </a:ext>
            </a:extLst>
          </p:cNvPr>
          <p:cNvSpPr txBox="1"/>
          <p:nvPr/>
        </p:nvSpPr>
        <p:spPr>
          <a:xfrm>
            <a:off x="1097280" y="1937288"/>
            <a:ext cx="1005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Training</a:t>
            </a:r>
            <a:r>
              <a:rPr lang="zh-CN" altLang="en-US" sz="2800" dirty="0"/>
              <a:t> </a:t>
            </a:r>
            <a:r>
              <a:rPr lang="en-US" altLang="zh-CN" sz="2800" dirty="0"/>
              <a:t>process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16FEA7-A63F-DA40-BBEA-245B00BF6B05}"/>
              </a:ext>
            </a:extLst>
          </p:cNvPr>
          <p:cNvSpPr txBox="1"/>
          <p:nvPr/>
        </p:nvSpPr>
        <p:spPr>
          <a:xfrm>
            <a:off x="4585855" y="79940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91D071-0C4E-FC4A-9DCD-1D653BFD3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7980" y="2659148"/>
            <a:ext cx="6477000" cy="3467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FED972-106B-FA4D-88A8-5C266B791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7980" y="2665498"/>
            <a:ext cx="6477000" cy="34607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8957B6F-75FD-8842-8E08-A162231D88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7980" y="2659148"/>
            <a:ext cx="6477000" cy="34607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A0545A-0A0E-6E44-B435-FB957E20E0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7980" y="2652798"/>
            <a:ext cx="6477000" cy="346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14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28D99-9417-45FC-9548-733D02CEB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Overview warping pipeline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235AB3-35AF-2540-A457-3F4DDBBE5FA9}"/>
              </a:ext>
            </a:extLst>
          </p:cNvPr>
          <p:cNvSpPr txBox="1"/>
          <p:nvPr/>
        </p:nvSpPr>
        <p:spPr>
          <a:xfrm>
            <a:off x="1097280" y="1937288"/>
            <a:ext cx="1005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Testing</a:t>
            </a:r>
            <a:r>
              <a:rPr lang="zh-CN" altLang="en-US" sz="2800" dirty="0"/>
              <a:t> </a:t>
            </a:r>
            <a:r>
              <a:rPr lang="en-US" altLang="zh-CN" sz="2800" dirty="0"/>
              <a:t>process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16FEA7-A63F-DA40-BBEA-245B00BF6B05}"/>
              </a:ext>
            </a:extLst>
          </p:cNvPr>
          <p:cNvSpPr txBox="1"/>
          <p:nvPr/>
        </p:nvSpPr>
        <p:spPr>
          <a:xfrm>
            <a:off x="4585855" y="79940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69B7ED-5674-2C48-8743-EE1016D04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0" y="2660436"/>
            <a:ext cx="6477000" cy="3460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1CDA02-2FDC-BB49-89CB-429A996C8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0" y="2660436"/>
            <a:ext cx="6477000" cy="3467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BDA328-AF70-184E-8967-925D8D7F8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0" y="2667118"/>
            <a:ext cx="6477000" cy="3460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A4C29B-606C-484C-9D2C-D23CA001F6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7500" y="2673468"/>
            <a:ext cx="6477000" cy="346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809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46D39-C6AE-4AE2-A55B-08CAAEE7D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Siamese network structure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90DE4F-191A-461A-BC56-AFA63194A63C}"/>
              </a:ext>
            </a:extLst>
          </p:cNvPr>
          <p:cNvSpPr txBox="1"/>
          <p:nvPr/>
        </p:nvSpPr>
        <p:spPr>
          <a:xfrm>
            <a:off x="1097280" y="5862470"/>
            <a:ext cx="9260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We choose the </a:t>
            </a:r>
            <a:r>
              <a:rPr lang="en-US" altLang="zh-CN" dirty="0" err="1"/>
              <a:t>Alexnet</a:t>
            </a:r>
            <a:r>
              <a:rPr lang="en-US" altLang="zh-CN" dirty="0"/>
              <a:t> as our backbone structure</a:t>
            </a:r>
            <a:endParaRPr lang="en-CA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97C4D8C-65EA-43E6-B1BF-96F5CFEE3D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376" y="1846263"/>
            <a:ext cx="8515574" cy="4022725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B9A39F9E-E6EF-4F68-9C46-FFF006E30F5C}"/>
              </a:ext>
            </a:extLst>
          </p:cNvPr>
          <p:cNvSpPr/>
          <p:nvPr/>
        </p:nvSpPr>
        <p:spPr>
          <a:xfrm>
            <a:off x="1593715" y="6386731"/>
            <a:ext cx="90045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Imagenet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classification with deep convolutional neural networks</a:t>
            </a:r>
            <a:endParaRPr lang="en-CA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289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8938D-6981-4E0F-AA6E-3C790F3C4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Three learning strategies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37C8E0-3630-4756-8923-EBAC81C2EFF2}"/>
                  </a:ext>
                </a:extLst>
              </p:cNvPr>
              <p:cNvSpPr/>
              <p:nvPr/>
            </p:nvSpPr>
            <p:spPr>
              <a:xfrm>
                <a:off x="1478153" y="2004693"/>
                <a:ext cx="2776529" cy="84471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𝑎𝑓𝑓𝑖𝑛𝑒</m:t>
                          </m:r>
                        </m:sub>
                      </m:sSub>
                      <m:r>
                        <a:rPr lang="en-CA" i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 i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 i="0"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CA" i="0"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CA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CA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37C8E0-3630-4756-8923-EBAC81C2EF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153" y="2004693"/>
                <a:ext cx="2776529" cy="84471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085F95D7-C4E1-4F64-986A-40D266A9838A}"/>
              </a:ext>
            </a:extLst>
          </p:cNvPr>
          <p:cNvSpPr txBox="1"/>
          <p:nvPr/>
        </p:nvSpPr>
        <p:spPr>
          <a:xfrm>
            <a:off x="637487" y="3424136"/>
            <a:ext cx="4998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CA" b="1" dirty="0"/>
              <a:t>1.   Borrow ideas from warp estimation using deep learning. Directly learn the warp parameters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4BDD4D-2DA3-460C-8445-47206D449E1D}"/>
              </a:ext>
            </a:extLst>
          </p:cNvPr>
          <p:cNvSpPr txBox="1"/>
          <p:nvPr/>
        </p:nvSpPr>
        <p:spPr>
          <a:xfrm>
            <a:off x="827921" y="5623208"/>
            <a:ext cx="4338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Only p3 and p6 is well learned. </a:t>
            </a:r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F25F082C-F89E-4C45-B16F-79FEFB464E30}"/>
              </a:ext>
            </a:extLst>
          </p:cNvPr>
          <p:cNvSpPr/>
          <p:nvPr/>
        </p:nvSpPr>
        <p:spPr>
          <a:xfrm>
            <a:off x="2457078" y="4547160"/>
            <a:ext cx="1080221" cy="1076048"/>
          </a:xfrm>
          <a:prstGeom prst="mathMultiply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7969BE3-9558-441F-AA5C-11510E109B8F}"/>
                  </a:ext>
                </a:extLst>
              </p:cNvPr>
              <p:cNvSpPr txBox="1"/>
              <p:nvPr/>
            </p:nvSpPr>
            <p:spPr>
              <a:xfrm>
                <a:off x="6424147" y="2353300"/>
                <a:ext cx="414850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𝐶𝑜𝑜𝑟𝑑𝑠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CA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{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1,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1,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2,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2,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3,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3, 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4,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4}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7969BE3-9558-441F-AA5C-11510E109B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4147" y="2353300"/>
                <a:ext cx="4148508" cy="276999"/>
              </a:xfrm>
              <a:prstGeom prst="rect">
                <a:avLst/>
              </a:prstGeom>
              <a:blipFill>
                <a:blip r:embed="rId3"/>
                <a:stretch>
                  <a:fillRect l="-882" t="-2222" r="-1765" b="-4000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ED05715-D943-49D0-9A1A-9669D3E084F2}"/>
              </a:ext>
            </a:extLst>
          </p:cNvPr>
          <p:cNvSpPr txBox="1"/>
          <p:nvPr/>
        </p:nvSpPr>
        <p:spPr>
          <a:xfrm>
            <a:off x="6126480" y="3433864"/>
            <a:ext cx="4880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2.   Similar to object detection. Directly learn the relative coordinates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C41124-8744-4210-A2DF-8F0E80ECE6BB}"/>
              </a:ext>
            </a:extLst>
          </p:cNvPr>
          <p:cNvSpPr txBox="1"/>
          <p:nvPr/>
        </p:nvSpPr>
        <p:spPr>
          <a:xfrm>
            <a:off x="6329131" y="5623208"/>
            <a:ext cx="4338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Overfitting significantly.</a:t>
            </a:r>
          </a:p>
        </p:txBody>
      </p:sp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3A58DA13-0993-4D10-8EEE-768758B445F2}"/>
              </a:ext>
            </a:extLst>
          </p:cNvPr>
          <p:cNvSpPr/>
          <p:nvPr/>
        </p:nvSpPr>
        <p:spPr>
          <a:xfrm>
            <a:off x="7958288" y="4573189"/>
            <a:ext cx="1080221" cy="1076048"/>
          </a:xfrm>
          <a:prstGeom prst="mathMultiply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A9889B8-2ED7-425E-9C62-B5A85BF031B8}"/>
                  </a:ext>
                </a:extLst>
              </p:cNvPr>
              <p:cNvSpPr txBox="1"/>
              <p:nvPr/>
            </p:nvSpPr>
            <p:spPr>
              <a:xfrm>
                <a:off x="1902791" y="4174838"/>
                <a:ext cx="2786404" cy="3550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𝐿𝑜𝑠𝑠</m:t>
                      </m:r>
                      <m:r>
                        <a:rPr lang="en-CA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𝑡𝑟𝑢𝑒</m:t>
                                  </m:r>
                                </m:sub>
                              </m:sSub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𝑎𝑓𝑓𝑖𝑛𝑒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A9889B8-2ED7-425E-9C62-B5A85BF031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2791" y="4174838"/>
                <a:ext cx="2786404" cy="355097"/>
              </a:xfrm>
              <a:prstGeom prst="rect">
                <a:avLst/>
              </a:prstGeom>
              <a:blipFill>
                <a:blip r:embed="rId4"/>
                <a:stretch>
                  <a:fillRect l="-1532" r="-656" b="-1724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4142F18-818C-4210-B9E0-BB83A130D0F6}"/>
                  </a:ext>
                </a:extLst>
              </p:cNvPr>
              <p:cNvSpPr txBox="1"/>
              <p:nvPr/>
            </p:nvSpPr>
            <p:spPr>
              <a:xfrm>
                <a:off x="7105196" y="4149254"/>
                <a:ext cx="3541226" cy="3487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𝐿𝑜𝑠𝑠</m:t>
                      </m:r>
                      <m:r>
                        <a:rPr lang="en-CA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𝐶𝑜𝑜𝑟𝑑𝑠</m:t>
                                  </m:r>
                                </m:e>
                                <m:sub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_</m:t>
                                  </m:r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𝑡𝑟𝑢𝑒</m:t>
                                  </m:r>
                                </m:sub>
                              </m:sSub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𝐶𝑜𝑜𝑟𝑑𝑠</m:t>
                                  </m:r>
                                </m:e>
                                <m:sub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4142F18-818C-4210-B9E0-BB83A130D0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5196" y="4149254"/>
                <a:ext cx="3541226" cy="348750"/>
              </a:xfrm>
              <a:prstGeom prst="rect">
                <a:avLst/>
              </a:prstGeom>
              <a:blipFill>
                <a:blip r:embed="rId5"/>
                <a:stretch>
                  <a:fillRect l="-1207" r="-345" b="-1578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569856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581</TotalTime>
  <Words>766</Words>
  <Application>Microsoft Office PowerPoint</Application>
  <PresentationFormat>Widescreen</PresentationFormat>
  <Paragraphs>111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Cambria Math</vt:lpstr>
      <vt:lpstr>Retrospect</vt:lpstr>
      <vt:lpstr>A Siamese Network for generating oriented bounding box in object tracking</vt:lpstr>
      <vt:lpstr>Deep learning for tracking</vt:lpstr>
      <vt:lpstr>Siamese Network for tracking</vt:lpstr>
      <vt:lpstr>Towards better bounding box </vt:lpstr>
      <vt:lpstr>Methodology</vt:lpstr>
      <vt:lpstr>Overview warping pipeline</vt:lpstr>
      <vt:lpstr>Overview warping pipeline</vt:lpstr>
      <vt:lpstr>Siamese network structure</vt:lpstr>
      <vt:lpstr>Three learning strategies</vt:lpstr>
      <vt:lpstr>Three learning strategies</vt:lpstr>
      <vt:lpstr>Experiments</vt:lpstr>
      <vt:lpstr>Experiments</vt:lpstr>
      <vt:lpstr>Experiments</vt:lpstr>
      <vt:lpstr>Demo</vt:lpstr>
      <vt:lpstr>Conclusion</vt:lpstr>
      <vt:lpstr>Conclusion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Siamese Network for generating oriented bounding box in object tracking</dc:title>
  <dc:creator>临也 折原</dc:creator>
  <cp:lastModifiedBy>临也 折原</cp:lastModifiedBy>
  <cp:revision>263</cp:revision>
  <dcterms:created xsi:type="dcterms:W3CDTF">2019-04-21T05:26:24Z</dcterms:created>
  <dcterms:modified xsi:type="dcterms:W3CDTF">2019-04-22T01:23:32Z</dcterms:modified>
</cp:coreProperties>
</file>

<file path=docProps/thumbnail.jpeg>
</file>